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7" r:id="rId3"/>
    <p:sldId id="258" r:id="rId4"/>
    <p:sldId id="303" r:id="rId5"/>
    <p:sldId id="287" r:id="rId6"/>
    <p:sldId id="304" r:id="rId7"/>
    <p:sldId id="271" r:id="rId8"/>
    <p:sldId id="291" r:id="rId9"/>
    <p:sldId id="308" r:id="rId10"/>
    <p:sldId id="309" r:id="rId11"/>
    <p:sldId id="310" r:id="rId12"/>
    <p:sldId id="261" r:id="rId13"/>
    <p:sldId id="263" r:id="rId14"/>
    <p:sldId id="264" r:id="rId15"/>
    <p:sldId id="267" r:id="rId16"/>
    <p:sldId id="268" r:id="rId17"/>
    <p:sldId id="276" r:id="rId18"/>
    <p:sldId id="269" r:id="rId19"/>
    <p:sldId id="290" r:id="rId20"/>
    <p:sldId id="292" r:id="rId21"/>
    <p:sldId id="283" r:id="rId22"/>
    <p:sldId id="270" r:id="rId23"/>
    <p:sldId id="285" r:id="rId24"/>
    <p:sldId id="272" r:id="rId25"/>
    <p:sldId id="284" r:id="rId26"/>
    <p:sldId id="295" r:id="rId27"/>
    <p:sldId id="294" r:id="rId28"/>
    <p:sldId id="296" r:id="rId29"/>
    <p:sldId id="293" r:id="rId30"/>
    <p:sldId id="300" r:id="rId31"/>
    <p:sldId id="301" r:id="rId32"/>
    <p:sldId id="297" r:id="rId33"/>
    <p:sldId id="277" r:id="rId34"/>
    <p:sldId id="273" r:id="rId35"/>
    <p:sldId id="278" r:id="rId36"/>
    <p:sldId id="282" r:id="rId37"/>
    <p:sldId id="280" r:id="rId38"/>
    <p:sldId id="286" r:id="rId39"/>
    <p:sldId id="26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8A82-21F9-4D0E-A56C-2E344330F9A4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9B87-FAA8-4B82-9CF8-D47862D490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lh4.ggpht.com/-YbDMTOrrH_4/URLMwntTp7I/AAAAAAAAC1o/1pVtzTT7xHE/s1600-h/alimenta_1_cozinheira%5b2%5d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r/url?url=http://www.ideiasnamesa.unb.br/index.php?r=post/index&amp;tag=alimenta%C3%A7%C3%A3o+escolar&amp;rct=j&amp;frm=1&amp;q=&amp;esrc=s&amp;sa=U&amp;ved=0ahUKEwjRzJXV4qfNAhVQlpAKHVZJAN84FBDBbgg4MBE&amp;usg=AFQjCNGIsC8O3xWocWLc-YDHXpfYdR0wh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2.bp.blogspot.com/-znMWjNUX4rA/UL01ElIsW-I/AAAAAAAAAAM/YK68v8UcTXY/s1600/cascao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2.bp.blogspot.com/-znMWjNUX4rA/UL01ElIsW-I/AAAAAAAAAAM/YK68v8UcTXY/s1600/cascao4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3.bp.blogspot.com/_x9sMixWfbwo/Ss3Uo08IOfI/AAAAAAAAAYo/ImVQrjpuIaA/s1600-h/panelas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1.bp.blogspot.com/-VqDJt8wMnEw/UhDx7Q_HrsI/AAAAAAAAHVc/Lfz1cfWQ2fg/s1600/Choco+e+eclos%C3%A3o+de+ovos+;+calopsita+(02)+-+Psita+Online+~+www.psitaonline.blogspot.co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br/url?url=http://pt.aliexpress.com/store/product/15-Grid-Egg-Organizer-Storage-Box-Solid-Creative-Refrigerator-Anti-Broken-Egg-Box-Kitchen-Storage/1724226_32601120450.html&amp;rct=j&amp;frm=1&amp;q=&amp;esrc=s&amp;sa=U&amp;ved=0ahUKEwiC4u2jluTNAhWMG5AKHbTJBV4QwW4IGjAC&amp;usg=AFQjCNFHFluESa0eHtnuMIV00Ud5I6qERQ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4.bp.blogspot.com/-OhZ_TaXSx2c/UGT4ogapWFI/AAAAAAAAMM0/nmYhfhk7pCo/s1600/cozinheiro18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equenoscientistassanjoanenses.files.wordpress.com/2014/05/roupalimpa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NKsIR5nvqqQ/U6ilEfEGGHI/AAAAAAAAB98/B_0g5cKQ-Io/s1600/377949_122537731245529_679711490_n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h3.ggpht.com/-jibU-nFu--s/Uy5PHLVcDDI/AAAAAAAB1eY/A-uz6nDi6uU/s1600-h/estudantes%20na%20escola%5b2%5d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OBJETIVO DA ESCOLA</a:t>
            </a:r>
            <a:endParaRPr lang="pt-B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Garantir condições para que todos os alunos desenvolvam suas capacidades e aprendam os conteúdos necessários para </a:t>
            </a:r>
            <a:r>
              <a:rPr lang="pt-BR" dirty="0" smtClean="0">
                <a:solidFill>
                  <a:srgbClr val="FF0000"/>
                </a:solidFill>
              </a:rPr>
              <a:t>a vida em sociedade</a:t>
            </a:r>
            <a:r>
              <a:rPr lang="pt-BR" dirty="0" smtClean="0"/>
              <a:t>;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4" descr="pessoa-3d-e-ponto-de-interroga%C3%A7%C3%A3o-thumb7519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3570" y="3071842"/>
            <a:ext cx="3500430" cy="35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11.947 – PNAE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Educação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Nutricional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Atividade exigida pela lei federal, executada pela </a:t>
            </a:r>
            <a:r>
              <a:rPr lang="pt-BR" dirty="0" smtClean="0">
                <a:solidFill>
                  <a:srgbClr val="00B050"/>
                </a:solidFill>
              </a:rPr>
              <a:t>NUTRICIONISTA</a:t>
            </a:r>
            <a:r>
              <a:rPr lang="pt-BR" dirty="0" smtClean="0"/>
              <a:t> com o apoio (</a:t>
            </a:r>
            <a:r>
              <a:rPr lang="pt-BR" dirty="0" smtClean="0">
                <a:solidFill>
                  <a:srgbClr val="00B050"/>
                </a:solidFill>
              </a:rPr>
              <a:t>prefeitura</a:t>
            </a:r>
            <a:r>
              <a:rPr lang="pt-BR" dirty="0" smtClean="0"/>
              <a:t>) e colaboração (</a:t>
            </a:r>
            <a:r>
              <a:rPr lang="pt-BR" dirty="0" smtClean="0">
                <a:solidFill>
                  <a:srgbClr val="00B050"/>
                </a:solidFill>
              </a:rPr>
              <a:t>funcionários</a:t>
            </a:r>
            <a:r>
              <a:rPr lang="pt-BR" dirty="0" smtClean="0"/>
              <a:t>) de todos envolvidos.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C:\Users\NUTRICAO\Dropbox\Documents\ALTERAR DROPBOX\2016\ESCOLAS\FOTOS ED. NUTRI 2015\SÃO JOSÉ\41.png"/>
          <p:cNvPicPr/>
          <p:nvPr/>
        </p:nvPicPr>
        <p:blipFill>
          <a:blip r:embed="rId2">
            <a:lum bright="20000"/>
          </a:blip>
          <a:srcRect l="20677" r="13377" b="3484"/>
          <a:stretch>
            <a:fillRect/>
          </a:stretch>
        </p:blipFill>
        <p:spPr bwMode="auto">
          <a:xfrm>
            <a:off x="6572264" y="3929066"/>
            <a:ext cx="257173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11.947 – PNAE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Educação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Nutricional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“Negativo” – suja mais refeitório, utensílios, interfere no horário do recreio... Cansativo, exaustivo...</a:t>
            </a:r>
          </a:p>
          <a:p>
            <a:endParaRPr lang="pt-BR" dirty="0" smtClean="0"/>
          </a:p>
          <a:p>
            <a:r>
              <a:rPr lang="pt-BR" sz="4300" b="1" dirty="0" smtClean="0">
                <a:solidFill>
                  <a:srgbClr val="00B0F0"/>
                </a:solidFill>
              </a:rPr>
              <a:t>POSITIVO</a:t>
            </a:r>
            <a:endParaRPr lang="pt-BR" sz="3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pt-BR" sz="3600" b="1" dirty="0" smtClean="0">
                <a:solidFill>
                  <a:srgbClr val="00B0F0"/>
                </a:solidFill>
              </a:rPr>
              <a:t>			</a:t>
            </a:r>
            <a:r>
              <a:rPr lang="pt-BR" b="1" dirty="0" smtClean="0">
                <a:solidFill>
                  <a:srgbClr val="FF0000"/>
                </a:solidFill>
              </a:rPr>
              <a:t>GRATIFICANTE</a:t>
            </a:r>
          </a:p>
          <a:p>
            <a:pPr>
              <a:buNone/>
            </a:pPr>
            <a:r>
              <a:rPr lang="pt-BR" dirty="0" smtClean="0"/>
              <a:t>Gostam</a:t>
            </a:r>
          </a:p>
          <a:p>
            <a:pPr>
              <a:buNone/>
            </a:pPr>
            <a:r>
              <a:rPr lang="pt-BR" dirty="0" smtClean="0"/>
              <a:t>Aprendem</a:t>
            </a:r>
          </a:p>
          <a:p>
            <a:pPr>
              <a:buNone/>
            </a:pPr>
            <a:r>
              <a:rPr lang="pt-BR" dirty="0" smtClean="0"/>
              <a:t>Mudam comportamentos</a:t>
            </a:r>
          </a:p>
          <a:p>
            <a:pPr>
              <a:buNone/>
            </a:pPr>
            <a:r>
              <a:rPr lang="pt-BR" dirty="0" smtClean="0"/>
              <a:t>Repassam as informações</a:t>
            </a:r>
          </a:p>
          <a:p>
            <a:endParaRPr lang="pt-BR" dirty="0"/>
          </a:p>
        </p:txBody>
      </p:sp>
      <p:pic>
        <p:nvPicPr>
          <p:cNvPr id="4" name="Imagem 3" descr="C:\Users\NUTRICAO\Dropbox\Documents\ALTERAR DROPBOX\2016\ESCOLAS\FOTOS ED. NUTRI 2015\SÃO JOSÉ\41.png"/>
          <p:cNvPicPr/>
          <p:nvPr/>
        </p:nvPicPr>
        <p:blipFill>
          <a:blip r:embed="rId2">
            <a:lum bright="20000"/>
          </a:blip>
          <a:srcRect l="20677" r="13377" b="3484"/>
          <a:stretch>
            <a:fillRect/>
          </a:stretch>
        </p:blipFill>
        <p:spPr bwMode="auto">
          <a:xfrm>
            <a:off x="5429256" y="2857496"/>
            <a:ext cx="371474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ATIVIDADES DAS COLABORADORAS DA ALIMENTAÇÃO ESCOLAR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8869"/>
            <a:ext cx="8229600" cy="2643206"/>
          </a:xfrm>
        </p:spPr>
        <p:txBody>
          <a:bodyPr/>
          <a:lstStyle/>
          <a:p>
            <a:r>
              <a:rPr lang="pt-BR" dirty="0" smtClean="0"/>
              <a:t>FUNÇÕES DETERMINADAS PELA ESCOLA</a:t>
            </a:r>
          </a:p>
          <a:p>
            <a:pPr algn="ctr">
              <a:buNone/>
            </a:pPr>
            <a:r>
              <a:rPr lang="pt-BR" dirty="0" smtClean="0"/>
              <a:t>Organização e limpeza</a:t>
            </a:r>
          </a:p>
          <a:p>
            <a:r>
              <a:rPr lang="pt-BR" dirty="0" smtClean="0"/>
              <a:t>ALIMENTAÇÃO ESCOLAR</a:t>
            </a:r>
            <a:endParaRPr lang="pt-BR" dirty="0"/>
          </a:p>
        </p:txBody>
      </p:sp>
      <p:pic>
        <p:nvPicPr>
          <p:cNvPr id="24578" name="Picture 2" descr="alimenta_1_cozinhei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143380"/>
            <a:ext cx="2341360" cy="2714620"/>
          </a:xfrm>
          <a:prstGeom prst="rect">
            <a:avLst/>
          </a:prstGeom>
          <a:noFill/>
        </p:spPr>
      </p:pic>
      <p:pic>
        <p:nvPicPr>
          <p:cNvPr id="6" name="Picture 2" descr="http://www.foztancredoneves.seed.pr.gov.br/redeescola/escolas/11/830/503/arquivos/Image/merende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786" y="4071942"/>
            <a:ext cx="3786214" cy="255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omic Sans MS" pitchFamily="66" charset="0"/>
              </a:rPr>
              <a:t/>
            </a:r>
            <a:br>
              <a:rPr lang="pt-BR" dirty="0" smtClean="0">
                <a:latin typeface="Comic Sans MS" pitchFamily="66" charset="0"/>
              </a:rPr>
            </a:b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pt-B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COLABORADORAS DA ALIMENTAÇÃO ESCOLAR </a:t>
            </a:r>
            <a:r>
              <a:rPr lang="pt-BR" dirty="0" smtClean="0">
                <a:latin typeface="Comic Sans MS" pitchFamily="66" charset="0"/>
              </a:rPr>
              <a:t/>
            </a:r>
            <a:br>
              <a:rPr lang="pt-BR" dirty="0" smtClean="0">
                <a:latin typeface="Comic Sans MS" pitchFamily="66" charset="0"/>
              </a:rPr>
            </a:br>
            <a:endParaRPr lang="pt-BR" dirty="0"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SÓ SERVIR A REFEIÇÃO ???</a:t>
            </a:r>
          </a:p>
          <a:p>
            <a:endParaRPr lang="pt-BR" dirty="0" smtClean="0"/>
          </a:p>
          <a:p>
            <a:r>
              <a:rPr lang="pt-BR" dirty="0" smtClean="0"/>
              <a:t>GRANDE CONTRIBUIÇÃO NA FORMAÇÃO DOS HÁBITOS ALIMENTARES DOS ALUNOS </a:t>
            </a:r>
            <a:endParaRPr lang="pt-BR" dirty="0"/>
          </a:p>
        </p:txBody>
      </p:sp>
      <p:pic>
        <p:nvPicPr>
          <p:cNvPr id="4" name="Picture 4" descr="pessoa-3d-e-ponto-de-interroga%C3%A7%C3%A3o-thumb7519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3857628"/>
            <a:ext cx="2786050" cy="27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COLABORADORAS DA ALIMENTAÇÃO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ESTIMULAR A ALIMENTAÇÃO SAUDÁVEL</a:t>
            </a:r>
            <a:endParaRPr lang="pt-BR" dirty="0"/>
          </a:p>
        </p:txBody>
      </p:sp>
      <p:pic>
        <p:nvPicPr>
          <p:cNvPr id="22530" name="Picture 2" descr="http://primeirainfancia.org.br/wp-content/uploads/2011/06/merenda_escolar_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500818" cy="4073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COLABORADORAS DA ALIMENTAÇÃO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pt-BR" dirty="0" smtClean="0"/>
              <a:t>INCENTIVAR AO CONSUMO DOS ALIMENTOS</a:t>
            </a:r>
          </a:p>
          <a:p>
            <a:endParaRPr lang="pt-BR" dirty="0" smtClean="0"/>
          </a:p>
          <a:p>
            <a:pPr algn="ctr">
              <a:buNone/>
            </a:pPr>
            <a:r>
              <a:rPr lang="pt-BR" b="1" dirty="0" smtClean="0">
                <a:solidFill>
                  <a:srgbClr val="00B050"/>
                </a:solidFill>
                <a:latin typeface="Comic Sans MS" pitchFamily="66" charset="0"/>
              </a:rPr>
              <a:t>NÃO É SOMENTE SERVIR</a:t>
            </a:r>
            <a:endParaRPr lang="pt-B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Picture 4" descr="naoqu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40" y="4643446"/>
            <a:ext cx="2886089" cy="196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COLABORADORAS DA ALIMENTAÇÃO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FICHA DE ACOMPANHAMENTO DA MERENDA</a:t>
            </a:r>
          </a:p>
          <a:p>
            <a:pPr lvl="1"/>
            <a:r>
              <a:rPr lang="pt-BR" dirty="0" smtClean="0"/>
              <a:t>NÚMERO DE REFEIÇÕES</a:t>
            </a:r>
          </a:p>
          <a:p>
            <a:pPr lvl="1"/>
            <a:r>
              <a:rPr lang="pt-BR" dirty="0" smtClean="0"/>
              <a:t>ACEITAÇÃO</a:t>
            </a:r>
          </a:p>
          <a:p>
            <a:pPr lvl="1"/>
            <a:r>
              <a:rPr lang="pt-BR" dirty="0" smtClean="0"/>
              <a:t>INFORMAR O EXCESSO E A FALTA DE ALIMENTOS</a:t>
            </a:r>
            <a:endParaRPr lang="pt-BR" dirty="0"/>
          </a:p>
        </p:txBody>
      </p:sp>
      <p:pic>
        <p:nvPicPr>
          <p:cNvPr id="27652" name="Picture 4" descr="Resultado de imagem para HIGIENE MERENDA ESCOLA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0196"/>
          <a:stretch>
            <a:fillRect/>
          </a:stretch>
        </p:blipFill>
        <p:spPr bwMode="auto">
          <a:xfrm>
            <a:off x="857224" y="3633456"/>
            <a:ext cx="2714644" cy="2768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COLABORADORAS DA ALIMENTAÇÃO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AUXILIAR NO CONTROLE DA </a:t>
            </a:r>
            <a:r>
              <a:rPr lang="pt-BR" dirty="0" smtClean="0">
                <a:solidFill>
                  <a:srgbClr val="FF0000"/>
                </a:solidFill>
              </a:rPr>
              <a:t>OBESIDADE</a:t>
            </a:r>
            <a:r>
              <a:rPr lang="pt-BR" dirty="0" smtClean="0"/>
              <a:t> E DO BAIXO PESO</a:t>
            </a:r>
            <a:endParaRPr lang="pt-BR" dirty="0"/>
          </a:p>
        </p:txBody>
      </p:sp>
      <p:pic>
        <p:nvPicPr>
          <p:cNvPr id="4" name="Picture 7" descr="http://www.toptalent.com.br/wordpress/wp-content/uploads/obesidade20infanti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0"/>
            <a:ext cx="3639385" cy="425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7030A0"/>
                </a:solidFill>
                <a:latin typeface="Comic Sans MS" pitchFamily="66" charset="0"/>
              </a:rPr>
              <a:t>NORMAS E ROTINAS</a:t>
            </a:r>
            <a:br>
              <a:rPr lang="pt-BR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pt-BR" sz="3100" dirty="0" smtClean="0">
                <a:solidFill>
                  <a:srgbClr val="00B050"/>
                </a:solidFill>
                <a:latin typeface="Comic Sans MS" pitchFamily="66" charset="0"/>
              </a:rPr>
              <a:t>COZINHA CENTRAL, ESCOLAS E REFEITÓRIOS</a:t>
            </a:r>
            <a:endParaRPr lang="pt-BR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LOCAL - </a:t>
            </a:r>
            <a:r>
              <a:rPr lang="pt-BR" dirty="0" smtClean="0">
                <a:solidFill>
                  <a:srgbClr val="FF0000"/>
                </a:solidFill>
              </a:rPr>
              <a:t>ofício</a:t>
            </a:r>
          </a:p>
          <a:p>
            <a:pPr lvl="1"/>
            <a:r>
              <a:rPr lang="pt-BR" dirty="0" smtClean="0"/>
              <a:t>DEDETIZAÇÃO</a:t>
            </a:r>
          </a:p>
          <a:p>
            <a:pPr lvl="1"/>
            <a:r>
              <a:rPr lang="pt-BR" dirty="0" smtClean="0"/>
              <a:t>CAIXA D’ÁGUA</a:t>
            </a:r>
            <a:endParaRPr lang="pt-BR" dirty="0"/>
          </a:p>
        </p:txBody>
      </p:sp>
      <p:pic>
        <p:nvPicPr>
          <p:cNvPr id="26628" name="Picture 4" descr="http://ideiasnamesa.unb.br/upload/midia/09-03-2016%2016:07:06manual5.JPG"/>
          <p:cNvPicPr>
            <a:picLocks noChangeAspect="1" noChangeArrowheads="1"/>
          </p:cNvPicPr>
          <p:nvPr/>
        </p:nvPicPr>
        <p:blipFill>
          <a:blip r:embed="rId2"/>
          <a:srcRect t="26531"/>
          <a:stretch>
            <a:fillRect/>
          </a:stretch>
        </p:blipFill>
        <p:spPr bwMode="auto">
          <a:xfrm>
            <a:off x="5857884" y="3478363"/>
            <a:ext cx="2868852" cy="2736695"/>
          </a:xfrm>
          <a:prstGeom prst="rect">
            <a:avLst/>
          </a:prstGeom>
          <a:noFill/>
        </p:spPr>
      </p:pic>
      <p:pic>
        <p:nvPicPr>
          <p:cNvPr id="16386" name="Picture 2" descr="http://www.sampexdesentupidora.com.br/wp-content/uploads/2014/11/limpeza-caixa-dag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LOCAL</a:t>
            </a:r>
          </a:p>
          <a:p>
            <a:pPr lvl="1"/>
            <a:r>
              <a:rPr lang="pt-BR" dirty="0" smtClean="0"/>
              <a:t>ALCOOL 70% - MESAS, BANCADAS, ETC</a:t>
            </a:r>
            <a:endParaRPr lang="pt-BR" dirty="0"/>
          </a:p>
        </p:txBody>
      </p:sp>
      <p:pic>
        <p:nvPicPr>
          <p:cNvPr id="26626" name="Picture 2" descr="http://2.bp.blogspot.com/-znMWjNUX4rA/UL01ElIsW-I/AAAAAAAAAAM/YK68v8UcTXY/s1600/cascao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57628"/>
            <a:ext cx="2924175" cy="2543176"/>
          </a:xfrm>
          <a:prstGeom prst="rect">
            <a:avLst/>
          </a:prstGeom>
          <a:noFill/>
        </p:spPr>
      </p:pic>
      <p:pic>
        <p:nvPicPr>
          <p:cNvPr id="26628" name="Picture 4" descr="http://ideiasnamesa.unb.br/upload/midia/09-03-2016%2016:07:06manual5.JPG"/>
          <p:cNvPicPr>
            <a:picLocks noChangeAspect="1" noChangeArrowheads="1"/>
          </p:cNvPicPr>
          <p:nvPr/>
        </p:nvPicPr>
        <p:blipFill>
          <a:blip r:embed="rId4"/>
          <a:srcRect t="26531"/>
          <a:stretch>
            <a:fillRect/>
          </a:stretch>
        </p:blipFill>
        <p:spPr bwMode="auto">
          <a:xfrm>
            <a:off x="7143768" y="1214422"/>
            <a:ext cx="1797282" cy="1714488"/>
          </a:xfrm>
          <a:prstGeom prst="rect">
            <a:avLst/>
          </a:prstGeom>
          <a:noFill/>
        </p:spPr>
      </p:pic>
      <p:pic>
        <p:nvPicPr>
          <p:cNvPr id="10242" name="Picture 2" descr="http://correiogourmand.com.br/images/cartilha_seguranca_alimentar_anvisa_img_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3686175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3857628"/>
            <a:ext cx="7072362" cy="282893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AMBIENTE DE APRENDIZADO - </a:t>
            </a:r>
            <a:r>
              <a:rPr lang="pt-BR" b="1" dirty="0" smtClean="0">
                <a:solidFill>
                  <a:srgbClr val="FF0000"/>
                </a:solidFill>
              </a:rPr>
              <a:t>EDUCAÇÃO</a:t>
            </a:r>
          </a:p>
          <a:p>
            <a:pPr lvl="1" algn="just"/>
            <a:r>
              <a:rPr lang="pt-BR" dirty="0" smtClean="0"/>
              <a:t>PEDAGÓGICO/ALFABETIZAÇÃO</a:t>
            </a:r>
          </a:p>
          <a:p>
            <a:pPr lvl="2" algn="just"/>
            <a:r>
              <a:rPr lang="pt-BR" dirty="0" smtClean="0"/>
              <a:t>A B C</a:t>
            </a:r>
          </a:p>
          <a:p>
            <a:pPr lvl="2" algn="just"/>
            <a:r>
              <a:rPr lang="pt-BR" dirty="0" smtClean="0"/>
              <a:t>1 2 3</a:t>
            </a:r>
          </a:p>
          <a:p>
            <a:pPr lvl="1" algn="just"/>
            <a:r>
              <a:rPr lang="pt-BR" dirty="0" smtClean="0"/>
              <a:t>COMPORTAMENTO</a:t>
            </a:r>
          </a:p>
          <a:p>
            <a:pPr lvl="1" algn="just"/>
            <a:r>
              <a:rPr lang="pt-BR" dirty="0" smtClean="0"/>
              <a:t>ALIMENTAR</a:t>
            </a:r>
            <a:endParaRPr lang="pt-BR" dirty="0"/>
          </a:p>
        </p:txBody>
      </p:sp>
      <p:pic>
        <p:nvPicPr>
          <p:cNvPr id="38914" name="Picture 2" descr="Guia da Família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074" y="0"/>
            <a:ext cx="5795186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LOCAL</a:t>
            </a:r>
          </a:p>
          <a:p>
            <a:pPr lvl="1"/>
            <a:r>
              <a:rPr lang="pt-BR" dirty="0" smtClean="0"/>
              <a:t>RETIRADA DO LIXO E SEPARAÇÃO</a:t>
            </a:r>
            <a:endParaRPr lang="pt-BR" dirty="0"/>
          </a:p>
        </p:txBody>
      </p:sp>
      <p:pic>
        <p:nvPicPr>
          <p:cNvPr id="26626" name="Picture 2" descr="http://2.bp.blogspot.com/-znMWjNUX4rA/UL01ElIsW-I/AAAAAAAAAAM/YK68v8UcTXY/s1600/cascao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50" y="3643314"/>
            <a:ext cx="3170596" cy="275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LOCAL</a:t>
            </a:r>
          </a:p>
        </p:txBody>
      </p:sp>
      <p:pic>
        <p:nvPicPr>
          <p:cNvPr id="38914" name="Picture 2" descr="http://correiogourmand.com.br/images/cartilha_seguranca_alimentar_anvisa_img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5124462" cy="353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DOS UTENSÍLIO</a:t>
            </a:r>
          </a:p>
          <a:p>
            <a:pPr lvl="1"/>
            <a:r>
              <a:rPr lang="pt-BR" dirty="0" smtClean="0"/>
              <a:t>LAVAR COM ÁGUA E SABÃO (QUENTE)</a:t>
            </a:r>
          </a:p>
          <a:p>
            <a:endParaRPr lang="pt-BR" dirty="0"/>
          </a:p>
        </p:txBody>
      </p:sp>
      <p:pic>
        <p:nvPicPr>
          <p:cNvPr id="25602" name="Picture 2" descr="http://3.bp.blogspot.com/_x9sMixWfbwo/Ss3Uo08IOfI/AAAAAAAAAYo/ImVQrjpuIaA/s320/panelas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4167198" cy="346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7758138" cy="4525963"/>
          </a:xfrm>
        </p:spPr>
        <p:txBody>
          <a:bodyPr/>
          <a:lstStyle/>
          <a:p>
            <a:r>
              <a:rPr lang="pt-BR" dirty="0" smtClean="0"/>
              <a:t>REAPROVEITAMENTO DE </a:t>
            </a:r>
            <a:r>
              <a:rPr lang="pt-BR" dirty="0" smtClean="0"/>
              <a:t>EMBALAGENS</a:t>
            </a:r>
          </a:p>
          <a:p>
            <a:r>
              <a:rPr lang="pt-BR" dirty="0" smtClean="0"/>
              <a:t>UTILIZAR OS PRODUTOS SOMENTE PARA OS FINS DETERMINADOS NA EMBALAGEM</a:t>
            </a:r>
          </a:p>
          <a:p>
            <a:endParaRPr lang="pt-BR" dirty="0" smtClean="0"/>
          </a:p>
          <a:p>
            <a:pPr lvl="3">
              <a:buNone/>
            </a:pPr>
            <a:endParaRPr lang="pt-BR" dirty="0"/>
          </a:p>
        </p:txBody>
      </p:sp>
      <p:pic>
        <p:nvPicPr>
          <p:cNvPr id="39938" name="Picture 2" descr="http://4.bp.blogspot.com/-qe10YOjrjH8/TyAC24SOORI/AAAAAAAABNk/FSP_OqB2eeE/s320/Foekje-Fleur-Va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14" y="3786190"/>
            <a:ext cx="3714755" cy="2786066"/>
          </a:xfrm>
          <a:prstGeom prst="rect">
            <a:avLst/>
          </a:prstGeom>
          <a:noFill/>
        </p:spPr>
      </p:pic>
      <p:pic>
        <p:nvPicPr>
          <p:cNvPr id="17410" name="Picture 2" descr="Como Limpar o Liquidificador Corretamente (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2714644" cy="271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429652" cy="4525963"/>
          </a:xfrm>
        </p:spPr>
        <p:txBody>
          <a:bodyPr/>
          <a:lstStyle/>
          <a:p>
            <a:r>
              <a:rPr lang="pt-BR" dirty="0" smtClean="0"/>
              <a:t>HIGIENE DOS ALIMENTOS – </a:t>
            </a:r>
            <a:r>
              <a:rPr lang="pt-BR" dirty="0" smtClean="0">
                <a:solidFill>
                  <a:srgbClr val="00B050"/>
                </a:solidFill>
              </a:rPr>
              <a:t>PRÉ PREPARO</a:t>
            </a:r>
          </a:p>
          <a:p>
            <a:pPr lvl="1"/>
            <a:r>
              <a:rPr lang="pt-BR" dirty="0" smtClean="0"/>
              <a:t>VALIDADE</a:t>
            </a:r>
          </a:p>
          <a:p>
            <a:pPr lvl="1"/>
            <a:r>
              <a:rPr lang="pt-BR" dirty="0" smtClean="0"/>
              <a:t>DESINFEÇÃO</a:t>
            </a:r>
          </a:p>
          <a:p>
            <a:pPr lvl="2"/>
            <a:r>
              <a:rPr lang="pt-BR" dirty="0" smtClean="0"/>
              <a:t>IMERSÃO POR 20 MINUTOS</a:t>
            </a:r>
          </a:p>
          <a:p>
            <a:pPr lvl="3"/>
            <a:r>
              <a:rPr lang="pt-BR" dirty="0" smtClean="0"/>
              <a:t>1 COLHER DE SOPA </a:t>
            </a:r>
            <a:r>
              <a:rPr lang="pt-BR" dirty="0" err="1" smtClean="0"/>
              <a:t>A.S.</a:t>
            </a:r>
            <a:endParaRPr lang="pt-BR" dirty="0" smtClean="0"/>
          </a:p>
          <a:p>
            <a:pPr lvl="3"/>
            <a:r>
              <a:rPr lang="pt-BR" dirty="0" smtClean="0"/>
              <a:t>1 LITRO DE ÁGUA</a:t>
            </a:r>
          </a:p>
          <a:p>
            <a:pPr lvl="3"/>
            <a:r>
              <a:rPr lang="pt-BR" dirty="0" smtClean="0"/>
              <a:t>ENXAGUAR EM ÁGUA CORRENTE</a:t>
            </a:r>
          </a:p>
          <a:p>
            <a:pPr lvl="3"/>
            <a:endParaRPr lang="pt-BR" dirty="0"/>
          </a:p>
        </p:txBody>
      </p:sp>
      <p:pic>
        <p:nvPicPr>
          <p:cNvPr id="29698" name="Picture 2" descr="As doenças transmissíveis por alimentos são adquiridas pela ingestão de comida e água contaminadas por micro-organismos, toxinas ou outros age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00372"/>
            <a:ext cx="3619505" cy="3619505"/>
          </a:xfrm>
          <a:prstGeom prst="rect">
            <a:avLst/>
          </a:prstGeom>
          <a:noFill/>
        </p:spPr>
      </p:pic>
      <p:pic>
        <p:nvPicPr>
          <p:cNvPr id="29700" name="Picture 4" descr="http://2.bp.blogspot.com/_x9sMixWfbwo/Ss3PY0O_C8I/AAAAAAAAAYA/vI6gErJUrW0/s320/sau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96447"/>
            <a:ext cx="2500330" cy="163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7758138" cy="4525963"/>
          </a:xfrm>
        </p:spPr>
        <p:txBody>
          <a:bodyPr/>
          <a:lstStyle/>
          <a:p>
            <a:r>
              <a:rPr lang="pt-BR" dirty="0" smtClean="0"/>
              <a:t>HIGIENE DOS ALIMENTOS -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COCÇÃO</a:t>
            </a:r>
          </a:p>
          <a:p>
            <a:pPr lvl="3">
              <a:buNone/>
            </a:pPr>
            <a:endParaRPr lang="pt-BR" dirty="0"/>
          </a:p>
        </p:txBody>
      </p:sp>
      <p:pic>
        <p:nvPicPr>
          <p:cNvPr id="11266" name="Picture 2" descr="carne-mal-pass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3857652" cy="2848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7758138" cy="4525963"/>
          </a:xfrm>
        </p:spPr>
        <p:txBody>
          <a:bodyPr/>
          <a:lstStyle/>
          <a:p>
            <a:r>
              <a:rPr lang="pt-BR" dirty="0" smtClean="0"/>
              <a:t>HIGIENE DOS ALIMENTOS - OVOS </a:t>
            </a:r>
          </a:p>
          <a:p>
            <a:pPr algn="ctr">
              <a:buNone/>
            </a:pPr>
            <a:r>
              <a:rPr lang="pt-BR" dirty="0" smtClean="0">
                <a:solidFill>
                  <a:srgbClr val="00B050"/>
                </a:solidFill>
              </a:rPr>
              <a:t>ARMAZENAMENTO E LIMPEZA</a:t>
            </a:r>
          </a:p>
          <a:p>
            <a:pPr lvl="3">
              <a:buNone/>
            </a:pPr>
            <a:endParaRPr lang="pt-BR" dirty="0"/>
          </a:p>
        </p:txBody>
      </p:sp>
      <p:pic>
        <p:nvPicPr>
          <p:cNvPr id="46083" name="Picture 3" descr="http://1.bp.blogspot.com/-VqDJt8wMnEw/UhDx7Q_HrsI/AAAAAAAAHVc/Lfz1cfWQ2fg/s400/Choco+e+eclos%25C3%25A3o+de+ovos+%253B+calopsita+%252802%2529+-+Psita+Online+%257E+www.psitaonline.blogspot.co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539992" cy="1714495"/>
          </a:xfrm>
          <a:prstGeom prst="rect">
            <a:avLst/>
          </a:prstGeom>
          <a:noFill/>
        </p:spPr>
      </p:pic>
      <p:pic>
        <p:nvPicPr>
          <p:cNvPr id="46085" name="Picture 5" descr="Resultado de imagem para ARMAZENAMENTO DE OVOS NA GELADEIR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071810"/>
            <a:ext cx="2952761" cy="295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7758138" cy="4525963"/>
          </a:xfrm>
        </p:spPr>
        <p:txBody>
          <a:bodyPr/>
          <a:lstStyle/>
          <a:p>
            <a:r>
              <a:rPr lang="pt-BR" dirty="0" smtClean="0"/>
              <a:t>HIGIENE DOS ALIMENTOS -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COCÇÃO</a:t>
            </a:r>
          </a:p>
          <a:p>
            <a:pPr lvl="3">
              <a:buNone/>
            </a:pPr>
            <a:endParaRPr lang="pt-BR" dirty="0"/>
          </a:p>
        </p:txBody>
      </p:sp>
      <p:pic>
        <p:nvPicPr>
          <p:cNvPr id="45058" name="Picture 2" descr="Ov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5286412" cy="2813735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A7B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8700" tIns="179331" rIns="15870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AA7B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8700" tIns="179331" rIns="15870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715404" cy="4525963"/>
          </a:xfrm>
        </p:spPr>
        <p:txBody>
          <a:bodyPr/>
          <a:lstStyle/>
          <a:p>
            <a:r>
              <a:rPr lang="pt-BR" dirty="0" smtClean="0"/>
              <a:t>HIGIENE DOS ALIMENTOS –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ARMAZENAMENTO</a:t>
            </a:r>
          </a:p>
          <a:p>
            <a:pPr lvl="8"/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None/>
            </a:pPr>
            <a:endParaRPr lang="pt-BR" dirty="0"/>
          </a:p>
        </p:txBody>
      </p:sp>
      <p:pic>
        <p:nvPicPr>
          <p:cNvPr id="40962" name="Picture 2" descr="http://correiogourmand.com.br/images/cartilha_seguranca_alimentar_anvisa_img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7"/>
            <a:ext cx="3966685" cy="2269271"/>
          </a:xfrm>
          <a:prstGeom prst="rect">
            <a:avLst/>
          </a:prstGeom>
          <a:noFill/>
        </p:spPr>
      </p:pic>
      <p:pic>
        <p:nvPicPr>
          <p:cNvPr id="40968" name="Picture 8" descr="http://1.bp.blogspot.com/-5XZjQOyK-6k/TVSZFeEpZWI/AAAAAAAAAUQ/EqHeDtiCrIM/s200/geladeir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214554"/>
            <a:ext cx="201455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715404" cy="4525963"/>
          </a:xfrm>
        </p:spPr>
        <p:txBody>
          <a:bodyPr/>
          <a:lstStyle/>
          <a:p>
            <a:r>
              <a:rPr lang="pt-BR" dirty="0" smtClean="0"/>
              <a:t>HIGIENE DOS ALIMENTOS –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ARMAZENAMENTO</a:t>
            </a:r>
          </a:p>
          <a:p>
            <a:pPr lvl="8"/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None/>
            </a:pPr>
            <a:endParaRPr lang="pt-BR" dirty="0"/>
          </a:p>
        </p:txBody>
      </p:sp>
      <p:pic>
        <p:nvPicPr>
          <p:cNvPr id="40964" name="Picture 4" descr="Márcia faz estoque em armário de casa (Foto: Reprodução/ TV Gazet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43248"/>
            <a:ext cx="2857479" cy="2143110"/>
          </a:xfrm>
          <a:prstGeom prst="rect">
            <a:avLst/>
          </a:prstGeom>
          <a:noFill/>
        </p:spPr>
      </p:pic>
      <p:pic>
        <p:nvPicPr>
          <p:cNvPr id="40966" name="Picture 6" descr="https://chefnutri.files.wordpress.com/2013/03/estoqu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33375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ENSINAMENTOS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37894" name="Picture 6" descr="http://4.bp.blogspot.com/-nHUDzxI9B_A/UJ_-MBMRn5I/AAAAAAABEDQ/mXBZHsVIRe4/s1600/Dia+do+Diretor+de+Escola+Psicopedagogo+Atividades+desenhos+colorir+pintar+e+imprimir+(13).png"/>
          <p:cNvPicPr>
            <a:picLocks noChangeAspect="1" noChangeArrowheads="1"/>
          </p:cNvPicPr>
          <p:nvPr/>
        </p:nvPicPr>
        <p:blipFill>
          <a:blip r:embed="rId2"/>
          <a:srcRect l="73639" t="32520" b="24367"/>
          <a:stretch>
            <a:fillRect/>
          </a:stretch>
        </p:blipFill>
        <p:spPr bwMode="auto">
          <a:xfrm>
            <a:off x="3286116" y="3071786"/>
            <a:ext cx="3013047" cy="3786214"/>
          </a:xfrm>
          <a:prstGeom prst="rect">
            <a:avLst/>
          </a:prstGeom>
          <a:noFill/>
        </p:spPr>
      </p:pic>
      <p:pic>
        <p:nvPicPr>
          <p:cNvPr id="37896" name="Picture 8" descr="http://4.bp.blogspot.com/-nHUDzxI9B_A/UJ_-MBMRn5I/AAAAAAABEDQ/mXBZHsVIRe4/s1600/Dia+do+Diretor+de+Escola+Psicopedagogo+Atividades+desenhos+colorir+pintar+e+imprimir+(13).png"/>
          <p:cNvPicPr>
            <a:picLocks noChangeAspect="1" noChangeArrowheads="1"/>
          </p:cNvPicPr>
          <p:nvPr/>
        </p:nvPicPr>
        <p:blipFill>
          <a:blip r:embed="rId2"/>
          <a:srcRect l="49264" t="31725" r="26986" b="23535"/>
          <a:stretch>
            <a:fillRect/>
          </a:stretch>
        </p:blipFill>
        <p:spPr bwMode="auto">
          <a:xfrm>
            <a:off x="6429356" y="1071546"/>
            <a:ext cx="2714644" cy="3929066"/>
          </a:xfrm>
          <a:prstGeom prst="rect">
            <a:avLst/>
          </a:prstGeom>
          <a:noFill/>
        </p:spPr>
      </p:pic>
      <p:pic>
        <p:nvPicPr>
          <p:cNvPr id="37898" name="Picture 10" descr="http://4.bp.blogspot.com/-nHUDzxI9B_A/UJ_-MBMRn5I/AAAAAAABEDQ/mXBZHsVIRe4/s1600/Dia+do+Diretor+de+Escola+Psicopedagogo+Atividades+desenhos+colorir+pintar+e+imprimir+(13).png"/>
          <p:cNvPicPr>
            <a:picLocks noChangeAspect="1" noChangeArrowheads="1"/>
          </p:cNvPicPr>
          <p:nvPr/>
        </p:nvPicPr>
        <p:blipFill>
          <a:blip r:embed="rId2"/>
          <a:srcRect t="33333" r="74486" b="24367"/>
          <a:stretch>
            <a:fillRect/>
          </a:stretch>
        </p:blipFill>
        <p:spPr bwMode="auto">
          <a:xfrm>
            <a:off x="0" y="1142984"/>
            <a:ext cx="291622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715404" cy="4525963"/>
          </a:xfrm>
        </p:spPr>
        <p:txBody>
          <a:bodyPr/>
          <a:lstStyle/>
          <a:p>
            <a:r>
              <a:rPr lang="pt-BR" dirty="0" smtClean="0"/>
              <a:t>HIGIENE DOS ALIMENTOS –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PREPARO</a:t>
            </a:r>
          </a:p>
          <a:p>
            <a:pPr lvl="8"/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None/>
            </a:pPr>
            <a:endParaRPr lang="pt-BR" dirty="0"/>
          </a:p>
        </p:txBody>
      </p:sp>
      <p:pic>
        <p:nvPicPr>
          <p:cNvPr id="6" name="Picture 6" descr="http://2.bp.blogspot.com/_aDf7sto1p9M/TAyusxiwmhI/AAAAAAAAABs/K9ESfzAzpVE/s320/cozinhei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19907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715404" cy="4525963"/>
          </a:xfrm>
        </p:spPr>
        <p:txBody>
          <a:bodyPr/>
          <a:lstStyle/>
          <a:p>
            <a:r>
              <a:rPr lang="pt-BR" dirty="0" smtClean="0"/>
              <a:t>HIGIENE DOS ALIMENTOS –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PREPARO</a:t>
            </a:r>
          </a:p>
          <a:p>
            <a:pPr lvl="8"/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None/>
            </a:pPr>
            <a:endParaRPr lang="pt-BR" dirty="0"/>
          </a:p>
        </p:txBody>
      </p:sp>
      <p:pic>
        <p:nvPicPr>
          <p:cNvPr id="51203" name="Picture 3" descr="http://4.bp.blogspot.com/-OhZ_TaXSx2c/UGT4ogapWFI/AAAAAAAAMM0/nmYhfhk7pCo/s1600/cozinheiro1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58" y="2786057"/>
            <a:ext cx="3016269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DOS ALIMENTOS x HIGIENE PESSOAL</a:t>
            </a:r>
          </a:p>
          <a:p>
            <a:endParaRPr lang="pt-BR" dirty="0"/>
          </a:p>
        </p:txBody>
      </p:sp>
      <p:pic>
        <p:nvPicPr>
          <p:cNvPr id="6" name="Picture 2" descr="http://correiogourmand.com.br/images/cartilha_seguranca_alimentar_anvisa_img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3071834" cy="4227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PESSOAL</a:t>
            </a:r>
            <a:endParaRPr lang="pt-BR" dirty="0"/>
          </a:p>
        </p:txBody>
      </p:sp>
      <p:pic>
        <p:nvPicPr>
          <p:cNvPr id="32770" name="Picture 2" descr="http://2.bp.blogspot.com/-DoD7VzLNe8k/UKJhqdJ_wfI/AAAAAAAAD4U/DmdgcPzv0po/s1600/7273Untitled-1.jpg"/>
          <p:cNvPicPr>
            <a:picLocks noChangeAspect="1" noChangeArrowheads="1"/>
          </p:cNvPicPr>
          <p:nvPr/>
        </p:nvPicPr>
        <p:blipFill>
          <a:blip r:embed="rId2"/>
          <a:srcRect t="57693" r="67391"/>
          <a:stretch>
            <a:fillRect/>
          </a:stretch>
        </p:blipFill>
        <p:spPr bwMode="auto">
          <a:xfrm>
            <a:off x="500034" y="2643182"/>
            <a:ext cx="1643074" cy="1623997"/>
          </a:xfrm>
          <a:prstGeom prst="rect">
            <a:avLst/>
          </a:prstGeom>
          <a:noFill/>
        </p:spPr>
      </p:pic>
      <p:pic>
        <p:nvPicPr>
          <p:cNvPr id="5" name="Picture 2" descr="http://2.bp.blogspot.com/-DoD7VzLNe8k/UKJhqdJ_wfI/AAAAAAAAD4U/DmdgcPzv0po/s1600/7273Untitled-1.jpg"/>
          <p:cNvPicPr>
            <a:picLocks noChangeAspect="1" noChangeArrowheads="1"/>
          </p:cNvPicPr>
          <p:nvPr/>
        </p:nvPicPr>
        <p:blipFill>
          <a:blip r:embed="rId2"/>
          <a:srcRect l="29584" r="34971" b="46278"/>
          <a:stretch>
            <a:fillRect/>
          </a:stretch>
        </p:blipFill>
        <p:spPr bwMode="auto">
          <a:xfrm>
            <a:off x="3428992" y="4214818"/>
            <a:ext cx="1785950" cy="2062178"/>
          </a:xfrm>
          <a:prstGeom prst="rect">
            <a:avLst/>
          </a:prstGeom>
          <a:noFill/>
        </p:spPr>
      </p:pic>
      <p:pic>
        <p:nvPicPr>
          <p:cNvPr id="6" name="Picture 2" descr="http://2.bp.blogspot.com/-DoD7VzLNe8k/UKJhqdJ_wfI/AAAAAAAAD4U/DmdgcPzv0po/s1600/7273Untitled-1.jpg"/>
          <p:cNvPicPr>
            <a:picLocks noChangeAspect="1" noChangeArrowheads="1"/>
          </p:cNvPicPr>
          <p:nvPr/>
        </p:nvPicPr>
        <p:blipFill>
          <a:blip r:embed="rId2"/>
          <a:srcRect r="64934" b="42804"/>
          <a:stretch>
            <a:fillRect/>
          </a:stretch>
        </p:blipFill>
        <p:spPr bwMode="auto">
          <a:xfrm>
            <a:off x="7377098" y="2000240"/>
            <a:ext cx="1766902" cy="2195530"/>
          </a:xfrm>
          <a:prstGeom prst="rect">
            <a:avLst/>
          </a:prstGeom>
          <a:noFill/>
        </p:spPr>
      </p:pic>
      <p:pic>
        <p:nvPicPr>
          <p:cNvPr id="32772" name="Picture 4" descr="roupalimp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000240"/>
            <a:ext cx="1890717" cy="189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PESSOAL</a:t>
            </a:r>
          </a:p>
          <a:p>
            <a:endParaRPr lang="pt-BR" dirty="0"/>
          </a:p>
        </p:txBody>
      </p:sp>
      <p:pic>
        <p:nvPicPr>
          <p:cNvPr id="7172" name="Picture 4" descr="http://correiogourmand.com.br/images/cartilha_seguranca_alimentar_anvisa_img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71678"/>
            <a:ext cx="3476635" cy="478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NORMAS E ROTINAS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DAS MÃOS</a:t>
            </a:r>
            <a:endParaRPr lang="pt-BR" dirty="0"/>
          </a:p>
        </p:txBody>
      </p:sp>
      <p:pic>
        <p:nvPicPr>
          <p:cNvPr id="4" name="Picture 8" descr="http://correiogourmand.com.br/images/cartilha_seguranca_alimentar_anvisa_img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855835" cy="2285994"/>
          </a:xfrm>
          <a:prstGeom prst="rect">
            <a:avLst/>
          </a:prstGeom>
          <a:noFill/>
        </p:spPr>
      </p:pic>
      <p:pic>
        <p:nvPicPr>
          <p:cNvPr id="5" name="Picture 6" descr="http://2.bp.blogspot.com/-NKsIR5nvqqQ/U6ilEfEGGHI/AAAAAAAAB98/B_0g5cKQ-Io/s1600/377949_122537731245529_679711490_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43314"/>
            <a:ext cx="3048000" cy="3048000"/>
          </a:xfrm>
          <a:prstGeom prst="rect">
            <a:avLst/>
          </a:prstGeom>
          <a:noFill/>
        </p:spPr>
      </p:pic>
      <p:pic>
        <p:nvPicPr>
          <p:cNvPr id="6" name="Picture 2" descr="Mão su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NORMAS E ROTINAS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DAS MÃOS</a:t>
            </a:r>
            <a:endParaRPr lang="pt-BR" dirty="0"/>
          </a:p>
        </p:txBody>
      </p:sp>
      <p:pic>
        <p:nvPicPr>
          <p:cNvPr id="36866" name="Picture 2" descr="http://correiogourmand.com.br/images/cartilha_seguranca_alimentar_anvisa_img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452715"/>
            <a:ext cx="4895851" cy="4405285"/>
          </a:xfrm>
          <a:prstGeom prst="rect">
            <a:avLst/>
          </a:prstGeom>
          <a:noFill/>
        </p:spPr>
      </p:pic>
      <p:pic>
        <p:nvPicPr>
          <p:cNvPr id="36868" name="Picture 4" descr="http://correiogourmand.com.br/images/cartilha_seguranca_alimentar_anvisa_img_16.jpg"/>
          <p:cNvPicPr>
            <a:picLocks noChangeAspect="1" noChangeArrowheads="1"/>
          </p:cNvPicPr>
          <p:nvPr/>
        </p:nvPicPr>
        <p:blipFill>
          <a:blip r:embed="rId3"/>
          <a:srcRect r="42191"/>
          <a:stretch>
            <a:fillRect/>
          </a:stretch>
        </p:blipFill>
        <p:spPr bwMode="auto">
          <a:xfrm>
            <a:off x="0" y="3143248"/>
            <a:ext cx="2714612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Comic Sans MS" pitchFamily="66" charset="0"/>
              </a:rPr>
              <a:t>NORMAS E ROTINAS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HIGIENE DAS MÃOS</a:t>
            </a:r>
            <a:endParaRPr lang="pt-BR" dirty="0"/>
          </a:p>
        </p:txBody>
      </p:sp>
      <p:pic>
        <p:nvPicPr>
          <p:cNvPr id="33794" name="Picture 2" descr="http://correiogourmand.com.br/images/cartilha_seguranca_alimentar_anvisa_img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3714924" cy="527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FAÇA SUA PARTE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Colabore com a Alimentação do Escolar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Criança saudável ... Adulto Saudável</a:t>
            </a:r>
            <a:endParaRPr lang="pt-BR" dirty="0"/>
          </a:p>
        </p:txBody>
      </p:sp>
      <p:pic>
        <p:nvPicPr>
          <p:cNvPr id="4" name="Picture 2" descr="Banco de Alimentos e Colheita Urbana&#10;Manipulador de Alimentos II&#10; Cuidados na Preparação de Alimentos&#10; "/>
          <p:cNvPicPr>
            <a:picLocks noChangeAspect="1" noChangeArrowheads="1"/>
          </p:cNvPicPr>
          <p:nvPr/>
        </p:nvPicPr>
        <p:blipFill>
          <a:blip r:embed="rId2"/>
          <a:srcRect l="9272" t="20695" r="6249" b="26324"/>
          <a:stretch>
            <a:fillRect/>
          </a:stretch>
        </p:blipFill>
        <p:spPr bwMode="auto">
          <a:xfrm>
            <a:off x="4500562" y="3233852"/>
            <a:ext cx="4643438" cy="3624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714884"/>
            <a:ext cx="8229600" cy="1939916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OBRIGADA!!!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ASSIANAR FICHA DE PRESENÇA</a:t>
            </a:r>
            <a:endParaRPr lang="pt-BR" sz="3200" dirty="0"/>
          </a:p>
        </p:txBody>
      </p:sp>
      <p:pic>
        <p:nvPicPr>
          <p:cNvPr id="4" name="Imagem 3" descr="C:\Documents and Settings\cleide\Desktop\Sem Título-1.jpg"/>
          <p:cNvPicPr>
            <a:picLocks noChangeAspect="1" noChangeArrowheads="1"/>
          </p:cNvPicPr>
          <p:nvPr/>
        </p:nvPicPr>
        <p:blipFill>
          <a:blip r:embed="rId2" cstate="print"/>
          <a:srcRect l="31107" t="61177" r="27557"/>
          <a:stretch>
            <a:fillRect/>
          </a:stretch>
        </p:blipFill>
        <p:spPr bwMode="auto">
          <a:xfrm>
            <a:off x="428596" y="428604"/>
            <a:ext cx="1932103" cy="19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liquefarma.com.br/blog/wp-content/uploads/2013/06/desenho-nutricion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3000388" cy="400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Alimentação Escolar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PNAE - LEI 11.947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75762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Direito à alimentação escolar, visando a garantir segurança alimentar e nutricional dos alunos, com acesso de forma igualitária, respeitando as diferenças biológicas entre idades e condições de saúde dos alunos que necessitem de atenção específica (</a:t>
            </a:r>
            <a:r>
              <a:rPr lang="pt-BR" dirty="0" smtClean="0">
                <a:solidFill>
                  <a:srgbClr val="FF0000"/>
                </a:solidFill>
              </a:rPr>
              <a:t>obesidade, alergias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 smtClean="0"/>
              <a:t>). </a:t>
            </a:r>
          </a:p>
          <a:p>
            <a:endParaRPr lang="pt-BR" dirty="0"/>
          </a:p>
        </p:txBody>
      </p:sp>
      <p:pic>
        <p:nvPicPr>
          <p:cNvPr id="5" name="Picture 6" descr="http://www.colegiolaly.com.br/wp-content/uploads/2013/07/lanche_c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35562"/>
            <a:ext cx="4786314" cy="212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11.947 – PNAE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PROIBE </a:t>
            </a:r>
            <a:r>
              <a:rPr lang="pt-BR" dirty="0" smtClean="0"/>
              <a:t>A AQUISIÇÃO DE ALGUNS ALIMENTOS – REFRI/”CHIPS”</a:t>
            </a:r>
          </a:p>
          <a:p>
            <a:endParaRPr lang="pt-BR" dirty="0" smtClean="0"/>
          </a:p>
          <a:p>
            <a:r>
              <a:rPr lang="pt-BR" sz="3600" b="1" dirty="0" smtClean="0">
                <a:solidFill>
                  <a:srgbClr val="FF0000"/>
                </a:solidFill>
              </a:rPr>
              <a:t>DIREITO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DE TODOS DE FORMA IGUALITÁRIA (</a:t>
            </a:r>
            <a:r>
              <a:rPr lang="pt-BR" dirty="0" smtClean="0">
                <a:solidFill>
                  <a:srgbClr val="00B050"/>
                </a:solidFill>
              </a:rPr>
              <a:t>restrições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sz="3600" b="1" dirty="0" smtClean="0">
                <a:solidFill>
                  <a:srgbClr val="FF0000"/>
                </a:solidFill>
              </a:rPr>
              <a:t>EXCLUSIVA</a:t>
            </a:r>
            <a:r>
              <a:rPr lang="pt-BR" sz="3600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PARA ALUNOS</a:t>
            </a:r>
            <a:endParaRPr lang="pt-BR" dirty="0"/>
          </a:p>
        </p:txBody>
      </p:sp>
      <p:pic>
        <p:nvPicPr>
          <p:cNvPr id="2050" name="Picture 2" descr="estudantes na escol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1528" y="4357694"/>
            <a:ext cx="2940983" cy="218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11.947 – PNAE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>
                <a:solidFill>
                  <a:srgbClr val="CC0066"/>
                </a:solidFill>
                <a:latin typeface="Comic Sans MS" pitchFamily="66" charset="0"/>
              </a:rPr>
              <a:t>Objetivo:</a:t>
            </a:r>
          </a:p>
          <a:p>
            <a:pPr>
              <a:buNone/>
            </a:pPr>
            <a:r>
              <a:rPr lang="pt-BR" dirty="0" smtClean="0"/>
              <a:t>Contribuir para o </a:t>
            </a:r>
            <a:r>
              <a:rPr lang="pt-BR" dirty="0" smtClean="0">
                <a:solidFill>
                  <a:srgbClr val="FF0000"/>
                </a:solidFill>
              </a:rPr>
              <a:t>crescimento</a:t>
            </a:r>
            <a:r>
              <a:rPr lang="pt-BR" dirty="0" smtClean="0"/>
              <a:t> e o </a:t>
            </a:r>
            <a:r>
              <a:rPr lang="pt-BR" dirty="0" smtClean="0">
                <a:solidFill>
                  <a:srgbClr val="FF0000"/>
                </a:solidFill>
              </a:rPr>
              <a:t>desenvolvimento</a:t>
            </a:r>
            <a:r>
              <a:rPr lang="pt-BR" dirty="0" smtClean="0"/>
              <a:t> biopsicossocial</a:t>
            </a:r>
          </a:p>
          <a:p>
            <a:pPr>
              <a:buNone/>
            </a:pPr>
            <a:r>
              <a:rPr lang="pt-BR" dirty="0" smtClean="0"/>
              <a:t>Contribuir para a </a:t>
            </a:r>
            <a:r>
              <a:rPr lang="pt-BR" dirty="0" smtClean="0">
                <a:solidFill>
                  <a:srgbClr val="00B050"/>
                </a:solidFill>
              </a:rPr>
              <a:t>aprendizagem</a:t>
            </a:r>
          </a:p>
          <a:p>
            <a:pPr>
              <a:buNone/>
            </a:pPr>
            <a:r>
              <a:rPr lang="pt-BR" dirty="0" smtClean="0"/>
              <a:t>Contribuir para o </a:t>
            </a:r>
            <a:r>
              <a:rPr lang="pt-BR" dirty="0" smtClean="0">
                <a:solidFill>
                  <a:srgbClr val="FF0000"/>
                </a:solidFill>
              </a:rPr>
              <a:t>rendimento</a:t>
            </a:r>
            <a:r>
              <a:rPr lang="pt-BR" dirty="0" smtClean="0"/>
              <a:t> escolar </a:t>
            </a:r>
          </a:p>
          <a:p>
            <a:pPr>
              <a:buNone/>
            </a:pPr>
            <a:r>
              <a:rPr lang="pt-BR" dirty="0" smtClean="0"/>
              <a:t>Contribuir para a formação de </a:t>
            </a:r>
            <a:r>
              <a:rPr lang="pt-BR" dirty="0" smtClean="0">
                <a:solidFill>
                  <a:srgbClr val="00B050"/>
                </a:solidFill>
              </a:rPr>
              <a:t>hábitos alimentares saudáveis 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5" name="Picture 2" descr="Ilustração: Soraia Piva (Soraia Piva / EM / D.A Pres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4988" y="4143356"/>
            <a:ext cx="3339012" cy="2714644"/>
          </a:xfrm>
          <a:prstGeom prst="rect">
            <a:avLst/>
          </a:prstGeom>
          <a:noFill/>
        </p:spPr>
      </p:pic>
      <p:pic>
        <p:nvPicPr>
          <p:cNvPr id="6" name="Picture 6" descr="http://t2.gstatic.com/images?q=tbn:ANd9GcT5C3pqBWblBfsiFHU1sOObDlx562LaIRwA8bTYLRyiiu2xwot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857760"/>
            <a:ext cx="282573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MUNICIPAL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PROIBIDOS ALIMENTOS DE BAIXO VALOR NUTRICIONAL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ALUNOS E FUNCIONÁRIOS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PERMITIDO ALIMENTOS QUE SEJAM</a:t>
            </a:r>
          </a:p>
          <a:p>
            <a:pPr>
              <a:buNone/>
            </a:pPr>
            <a:r>
              <a:rPr lang="pt-BR" dirty="0" smtClean="0"/>
              <a:t>DE ACESSO A TODOS</a:t>
            </a:r>
          </a:p>
          <a:p>
            <a:pPr>
              <a:buNone/>
            </a:pP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t-BR" dirty="0" smtClean="0"/>
          </a:p>
        </p:txBody>
      </p:sp>
      <p:pic>
        <p:nvPicPr>
          <p:cNvPr id="4098" name="Picture 2" descr="http://3.bp.blogspot.com/-1RnGQklHSs4/UP7RPToBDDI/AAAAAAAAIQc/ipFLOSJcBY4/s1600/Cozinhei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6522" y="3000372"/>
            <a:ext cx="2507477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LEI 11.947 – PNAE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PARTICIPANTES DO PNAE</a:t>
            </a:r>
          </a:p>
          <a:p>
            <a:pPr lvl="1"/>
            <a:r>
              <a:rPr lang="pt-BR" dirty="0" smtClean="0"/>
              <a:t>GOVERNO FEDERAL</a:t>
            </a:r>
          </a:p>
          <a:p>
            <a:pPr lvl="1"/>
            <a:r>
              <a:rPr lang="pt-BR" dirty="0" smtClean="0"/>
              <a:t>PREFEITURA e DEPTO DE EDUCAÇÃO</a:t>
            </a:r>
          </a:p>
          <a:p>
            <a:pPr lvl="1"/>
            <a:r>
              <a:rPr lang="pt-BR" dirty="0" smtClean="0"/>
              <a:t>CAE</a:t>
            </a:r>
          </a:p>
          <a:p>
            <a:pPr lvl="1"/>
            <a:r>
              <a:rPr lang="pt-BR" b="1" dirty="0" smtClean="0">
                <a:solidFill>
                  <a:srgbClr val="00B050"/>
                </a:solidFill>
              </a:rPr>
              <a:t>DIRETORES, PROFESSORES, </a:t>
            </a:r>
          </a:p>
          <a:p>
            <a:pPr lvl="1">
              <a:buNone/>
            </a:pPr>
            <a:r>
              <a:rPr lang="pt-BR" b="1" dirty="0" smtClean="0">
                <a:solidFill>
                  <a:srgbClr val="00B050"/>
                </a:solidFill>
              </a:rPr>
              <a:t>	FUCIONÁRIOS DAS ESCOLAS, </a:t>
            </a:r>
          </a:p>
          <a:p>
            <a:pPr lvl="1">
              <a:buNone/>
            </a:pPr>
            <a:r>
              <a:rPr lang="pt-BR" b="1" dirty="0" smtClean="0">
                <a:solidFill>
                  <a:srgbClr val="00B050"/>
                </a:solidFill>
              </a:rPr>
              <a:t>	COZINHEIRAS E NUTRICIONISTA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026" name="Picture 2" descr="Clipats Cart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988466"/>
            <a:ext cx="2828916" cy="3274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LEI 11.947 – PNAE</a:t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NUTRICIONISTA</a:t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7229500" cy="4525963"/>
          </a:xfrm>
        </p:spPr>
        <p:txBody>
          <a:bodyPr/>
          <a:lstStyle/>
          <a:p>
            <a:pPr lvl="1"/>
            <a:r>
              <a:rPr lang="pt-BR" dirty="0" smtClean="0"/>
              <a:t>COMPRA, RECEBE E DISTRIBUI ALIMENTOS</a:t>
            </a:r>
          </a:p>
          <a:p>
            <a:pPr lvl="1"/>
            <a:r>
              <a:rPr lang="pt-BR" dirty="0" smtClean="0"/>
              <a:t>TREINAMENTO E REUNIÕES</a:t>
            </a:r>
          </a:p>
          <a:p>
            <a:pPr lvl="1"/>
            <a:r>
              <a:rPr lang="pt-BR" dirty="0" smtClean="0"/>
              <a:t>AVALIAÇÃO NUTRICIONAL – peso e altura</a:t>
            </a:r>
          </a:p>
          <a:p>
            <a:pPr lvl="1"/>
            <a:r>
              <a:rPr lang="pt-BR" dirty="0" smtClean="0"/>
              <a:t>ELABORAÇÃO DE CARDÁPIO</a:t>
            </a:r>
          </a:p>
          <a:p>
            <a:pPr lvl="2"/>
            <a:r>
              <a:rPr lang="pt-BR" dirty="0" smtClean="0"/>
              <a:t>RESPEITANDO A SEGURANÇA ALIMENTAR </a:t>
            </a:r>
          </a:p>
          <a:p>
            <a:pPr lvl="4"/>
            <a:r>
              <a:rPr lang="pt-BR" b="1" dirty="0" smtClean="0">
                <a:solidFill>
                  <a:srgbClr val="FF0000"/>
                </a:solidFill>
              </a:rPr>
              <a:t>HIGIENE E NUTRIÇÃO</a:t>
            </a:r>
          </a:p>
          <a:p>
            <a:pPr lvl="1"/>
            <a:r>
              <a:rPr lang="pt-BR" dirty="0" smtClean="0"/>
              <a:t>EDUCAÇÃO NUTRICIONAL</a:t>
            </a:r>
          </a:p>
          <a:p>
            <a:pPr lvl="2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www.cliquefarma.com.br/blog/wp-content/uploads/2013/06/desenho-nutricioni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987" y="3643314"/>
            <a:ext cx="2411013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553</Words>
  <Application>Microsoft Office PowerPoint</Application>
  <PresentationFormat>Apresentação na tela (4:3)</PresentationFormat>
  <Paragraphs>143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OBJETIVO DA ESCOLA</vt:lpstr>
      <vt:lpstr>Slide 2</vt:lpstr>
      <vt:lpstr>ENSINAMENTOS</vt:lpstr>
      <vt:lpstr>Alimentação Escolar  PNAE - LEI 11.947</vt:lpstr>
      <vt:lpstr>LEI 11.947 – PNAE</vt:lpstr>
      <vt:lpstr>LEI 11.947 – PNAE</vt:lpstr>
      <vt:lpstr>LEI MUNICIPAL</vt:lpstr>
      <vt:lpstr> LEI 11.947 – PNAE</vt:lpstr>
      <vt:lpstr>LEI 11.947 – PNAE NUTRICIONISTA </vt:lpstr>
      <vt:lpstr>LEI 11.947 – PNAE Educação Nutricional</vt:lpstr>
      <vt:lpstr>LEI 11.947 – PNAE Educação Nutricional</vt:lpstr>
      <vt:lpstr>ATIVIDADES DAS COLABORADORAS DA ALIMENTAÇÃO ESCOLAR</vt:lpstr>
      <vt:lpstr>  COLABORADORAS DA ALIMENTAÇÃO ESCOLAR  </vt:lpstr>
      <vt:lpstr>COLABORADORAS DA ALIMENTAÇÃO ESCOLAR</vt:lpstr>
      <vt:lpstr>COLABORADORAS DA ALIMENTAÇÃO ESCOLAR</vt:lpstr>
      <vt:lpstr>COLABORADORAS DA ALIMENTAÇÃO ESCOLAR</vt:lpstr>
      <vt:lpstr>COLABORADORAS DA ALIMENTAÇÃO ESCOLAR</vt:lpstr>
      <vt:lpstr>NORMAS E ROTINAS COZINHA CENTRAL, ESCOLAS E REFEITÓRIOS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NORMAS E ROTINAS</vt:lpstr>
      <vt:lpstr>Slide 38</vt:lpstr>
      <vt:lpstr>OBRIGADA!!! ASSIANAR FICHA DE PRESENÇA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NUTRICAO</dc:creator>
  <cp:lastModifiedBy>NUTRICAO</cp:lastModifiedBy>
  <cp:revision>125</cp:revision>
  <dcterms:created xsi:type="dcterms:W3CDTF">2016-06-14T14:18:17Z</dcterms:created>
  <dcterms:modified xsi:type="dcterms:W3CDTF">2018-02-07T15:03:04Z</dcterms:modified>
</cp:coreProperties>
</file>